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  <p:sldMasterId id="2147483694" r:id="rId3"/>
    <p:sldMasterId id="2147483706" r:id="rId4"/>
  </p:sldMasterIdLst>
  <p:notesMasterIdLst>
    <p:notesMasterId r:id="rId37"/>
  </p:notesMasterIdLst>
  <p:handoutMasterIdLst>
    <p:handoutMasterId r:id="rId38"/>
  </p:handoutMasterIdLst>
  <p:sldIdLst>
    <p:sldId id="272" r:id="rId5"/>
    <p:sldId id="299" r:id="rId6"/>
    <p:sldId id="271" r:id="rId7"/>
    <p:sldId id="286" r:id="rId8"/>
    <p:sldId id="300" r:id="rId9"/>
    <p:sldId id="276" r:id="rId10"/>
    <p:sldId id="278" r:id="rId11"/>
    <p:sldId id="274" r:id="rId12"/>
    <p:sldId id="273" r:id="rId13"/>
    <p:sldId id="280" r:id="rId14"/>
    <p:sldId id="277" r:id="rId15"/>
    <p:sldId id="284" r:id="rId16"/>
    <p:sldId id="288" r:id="rId17"/>
    <p:sldId id="283" r:id="rId18"/>
    <p:sldId id="304" r:id="rId19"/>
    <p:sldId id="290" r:id="rId20"/>
    <p:sldId id="298" r:id="rId21"/>
    <p:sldId id="289" r:id="rId22"/>
    <p:sldId id="292" r:id="rId23"/>
    <p:sldId id="293" r:id="rId24"/>
    <p:sldId id="296" r:id="rId25"/>
    <p:sldId id="301" r:id="rId26"/>
    <p:sldId id="270" r:id="rId27"/>
    <p:sldId id="279" r:id="rId28"/>
    <p:sldId id="302" r:id="rId29"/>
    <p:sldId id="303" r:id="rId30"/>
    <p:sldId id="275" r:id="rId31"/>
    <p:sldId id="258" r:id="rId32"/>
    <p:sldId id="261" r:id="rId33"/>
    <p:sldId id="263" r:id="rId34"/>
    <p:sldId id="264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10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ocmcf:Documents:Documents:FY03-FY14%20Programs:FY13%20Programs:FY13%20Hurricane:NOAA%20Hurricane%20Conf.:2012%20Hur.%20Total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docmcf:Documents:Documents:FY03-FY14%20Programs:FY13%20Programs:FY13%20Hurricane:NOAA%20Hurricane%20Conf.:2012%20Hur.%20Total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cmcf:Documents:Documents:FY03-FY14%20Programs:FY13%20Programs:FY13%20Hurricane:NOAA%20Hurricane%20Conf.:2012%20Hur.%20Tota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889792"/>
        <c:axId val="107891328"/>
      </c:barChart>
      <c:catAx>
        <c:axId val="10788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7891328"/>
        <c:crosses val="autoZero"/>
        <c:auto val="1"/>
        <c:lblAlgn val="ctr"/>
        <c:lblOffset val="100"/>
        <c:noMultiLvlLbl val="0"/>
      </c:catAx>
      <c:valAx>
        <c:axId val="107891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889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3366FF"/>
            </a:solidFill>
          </c:spPr>
          <c:invertIfNegative val="0"/>
          <c:trendline>
            <c:spPr>
              <a:ln w="19050" cmpd="sng"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cat>
            <c:numRef>
              <c:f>Sheet1!$G$5:$G$10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Sheet1!$H$5:$H$10</c:f>
              <c:numCache>
                <c:formatCode>General</c:formatCode>
                <c:ptCount val="6"/>
                <c:pt idx="0">
                  <c:v>489</c:v>
                </c:pt>
                <c:pt idx="1">
                  <c:v>361.4</c:v>
                </c:pt>
                <c:pt idx="2">
                  <c:v>453.2</c:v>
                </c:pt>
                <c:pt idx="3">
                  <c:v>342.5</c:v>
                </c:pt>
                <c:pt idx="4">
                  <c:v>282</c:v>
                </c:pt>
                <c:pt idx="5">
                  <c:v>203.7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251200"/>
        <c:axId val="109261184"/>
      </c:barChart>
      <c:catAx>
        <c:axId val="109251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9261184"/>
        <c:crosses val="autoZero"/>
        <c:auto val="1"/>
        <c:lblAlgn val="ctr"/>
        <c:lblOffset val="100"/>
        <c:noMultiLvlLbl val="0"/>
      </c:catAx>
      <c:valAx>
        <c:axId val="109261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251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3366FF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cat>
            <c:numRef>
              <c:f>Sheet1!$G$5:$G$11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Sheet1!$H$5:$H$11</c:f>
              <c:numCache>
                <c:formatCode>General</c:formatCode>
                <c:ptCount val="7"/>
                <c:pt idx="0">
                  <c:v>489</c:v>
                </c:pt>
                <c:pt idx="1">
                  <c:v>361.4</c:v>
                </c:pt>
                <c:pt idx="2">
                  <c:v>453.2</c:v>
                </c:pt>
                <c:pt idx="3">
                  <c:v>342.5</c:v>
                </c:pt>
                <c:pt idx="4">
                  <c:v>282</c:v>
                </c:pt>
                <c:pt idx="5">
                  <c:v>203.7</c:v>
                </c:pt>
                <c:pt idx="6">
                  <c:v>459.6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304448"/>
        <c:axId val="109310336"/>
      </c:barChart>
      <c:catAx>
        <c:axId val="1093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9310336"/>
        <c:crosses val="autoZero"/>
        <c:auto val="1"/>
        <c:lblAlgn val="ctr"/>
        <c:lblOffset val="100"/>
        <c:noMultiLvlLbl val="0"/>
      </c:catAx>
      <c:valAx>
        <c:axId val="1093103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93044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0.73818</cdr:x>
      <cdr:y>0.72243</cdr:y>
    </cdr:from>
    <cdr:to>
      <cdr:x>0.91</cdr:x>
      <cdr:y>0.74019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83290" y="2754489"/>
          <a:ext cx="1066800" cy="67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B8DE7-68F8-B645-AF84-01A54F17FDF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7EB1F-C699-A648-BA2F-9AB62ED07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5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EAB22-96F2-5640-B269-55F811AA49AA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375B0-9587-F84E-B266-17EF92312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8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375B0-9587-F84E-B266-17EF923123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49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629"/>
            <a:fld id="{18F07871-93C9-4089-9885-1B9F57853602}" type="slidenum">
              <a:rPr lang="en-US" smtClean="0">
                <a:solidFill>
                  <a:prstClr val="black"/>
                </a:solidFill>
              </a:rPr>
              <a:pPr defTabSz="906629"/>
              <a:t>23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Least costly option.</a:t>
            </a:r>
          </a:p>
          <a:p>
            <a:r>
              <a:rPr lang="en-US" dirty="0" smtClean="0"/>
              <a:t>High risk for missing hurricane season tasking..</a:t>
            </a:r>
          </a:p>
          <a:p>
            <a:r>
              <a:rPr lang="en-US" dirty="0" smtClean="0"/>
              <a:t>2015 and 2019 season not covered.</a:t>
            </a:r>
          </a:p>
          <a:p>
            <a:r>
              <a:rPr lang="en-US" dirty="0" smtClean="0"/>
              <a:t>42 chosen based on SLAP findings, costs, and schedule.</a:t>
            </a:r>
          </a:p>
          <a:p>
            <a:r>
              <a:rPr lang="en-US" dirty="0" smtClean="0"/>
              <a:t>Assumes 300 hours per year on active aircraft.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026151-8B85-458F-8254-4715B86E864E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25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Least costly option.</a:t>
            </a:r>
          </a:p>
          <a:p>
            <a:r>
              <a:rPr lang="en-US" dirty="0" smtClean="0"/>
              <a:t>High risk for missing hurricane season tasking..</a:t>
            </a:r>
          </a:p>
          <a:p>
            <a:r>
              <a:rPr lang="en-US" dirty="0" smtClean="0"/>
              <a:t>2015 and 2019 season not covered.</a:t>
            </a:r>
          </a:p>
          <a:p>
            <a:r>
              <a:rPr lang="en-US" dirty="0" smtClean="0"/>
              <a:t>42 chosen based on SLAP findings, costs, and schedule.</a:t>
            </a:r>
          </a:p>
          <a:p>
            <a:r>
              <a:rPr lang="en-US" dirty="0" smtClean="0"/>
              <a:t>Assumes 300 hours per year on active aircraft.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026151-8B85-458F-8254-4715B86E864E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Least costly option.</a:t>
            </a:r>
          </a:p>
          <a:p>
            <a:r>
              <a:rPr lang="en-US" dirty="0" smtClean="0"/>
              <a:t>High risk for missing hurricane season tasking..</a:t>
            </a:r>
          </a:p>
          <a:p>
            <a:r>
              <a:rPr lang="en-US" dirty="0" smtClean="0"/>
              <a:t>2015 and 2019 season not covered.</a:t>
            </a:r>
          </a:p>
          <a:p>
            <a:r>
              <a:rPr lang="en-US" dirty="0" smtClean="0"/>
              <a:t>42 chosen based on SLAP findings, costs, and schedule.</a:t>
            </a:r>
          </a:p>
          <a:p>
            <a:r>
              <a:rPr lang="en-US" dirty="0" smtClean="0"/>
              <a:t>Assumes 300 hours per year on active aircraft.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026151-8B85-458F-8254-4715B86E864E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8273-9D12-D047-BE00-215DBF5A7D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6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_new_re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06979-E054-455A-823E-3462B0D2CC7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95E3C-B744-4364-8C0C-0D3B9225879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D9D18-5120-4E4C-A53A-EFC9BB9F9C2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BE62E-0870-42F3-ABE3-96FA9D2E8E3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04C90-3457-421B-9915-CA0EEFD4B1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37EB8-2657-46D3-B450-9B442480B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E101D-4289-4D6F-9EF5-5B97C8C7F53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E8764-96D5-4573-9B5D-3971EF1C287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258050" y="6596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919B4A3-D53C-44A3-A44C-B8DED7204FA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1219200" y="1808163"/>
            <a:ext cx="6629400" cy="2306637"/>
            <a:chOff x="1066800" y="1692446"/>
            <a:chExt cx="6629400" cy="2306186"/>
          </a:xfrm>
        </p:grpSpPr>
        <p:pic>
          <p:nvPicPr>
            <p:cNvPr id="5" name="Picture 7" descr="Serviceflag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0" y="1692446"/>
              <a:ext cx="3810000" cy="23061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9" descr="otter1_n56rf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0" y="2228916"/>
              <a:ext cx="1981200" cy="12761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10" descr="hi_newofficia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00" y="2209870"/>
              <a:ext cx="1981200" cy="12951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7851648" cy="12192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  <a:defRPr lang="en-US" sz="4000" b="1" kern="12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4419600"/>
            <a:ext cx="7854696" cy="1143000"/>
          </a:xfrm>
        </p:spPr>
        <p:txBody>
          <a:bodyPr lIns="0" rIns="18288" anchor="ctr">
            <a:normAutofit/>
          </a:bodyPr>
          <a:lstStyle>
            <a:lvl1pPr marL="0" marR="45720" indent="0" algn="ctr" rtl="0" eaLnBrk="0" fontAlgn="base" hangingPunct="0">
              <a:lnSpc>
                <a:spcPct val="45000"/>
              </a:lnSpc>
              <a:spcBef>
                <a:spcPct val="50000"/>
              </a:spcBef>
              <a:spcAft>
                <a:spcPct val="0"/>
              </a:spcAft>
              <a:buNone/>
              <a:defRPr lang="en-US" sz="2400" b="1" kern="1200" dirty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E5D7-5AD3-4909-9A0A-80A5AAA6389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anner_new_rev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rtl="0" eaLnBrk="0" fontAlgn="base" latinLnBrk="0" hangingPunct="0">
              <a:spcBef>
                <a:spcPct val="50000"/>
              </a:spcBef>
              <a:spcAft>
                <a:spcPct val="0"/>
              </a:spcAft>
              <a:buNone/>
              <a:defRPr kumimoji="0" lang="en-US" sz="3600" b="1" kern="1200" dirty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buFont typeface="Wingdings 2" pitchFamily="18" charset="2"/>
              <a:buChar char=""/>
              <a:defRPr>
                <a:latin typeface="CG Times" pitchFamily="18" charset="0"/>
              </a:defRPr>
            </a:lvl1pPr>
            <a:lvl2pPr>
              <a:buClr>
                <a:srgbClr val="C00000"/>
              </a:buClr>
              <a:buFont typeface="CG Times" pitchFamily="18" charset="0"/>
              <a:buChar char="–"/>
              <a:defRPr>
                <a:latin typeface="CG Times" pitchFamily="18" charset="0"/>
              </a:defRPr>
            </a:lvl2pPr>
            <a:lvl3pPr>
              <a:buClr>
                <a:srgbClr val="C00000"/>
              </a:buClr>
              <a:buFont typeface="Wingdings" pitchFamily="2" charset="2"/>
              <a:buChar char="§"/>
              <a:defRPr>
                <a:latin typeface="CG Times" pitchFamily="18" charset="0"/>
              </a:defRPr>
            </a:lvl3pPr>
            <a:lvl4pPr>
              <a:buClr>
                <a:srgbClr val="C00000"/>
              </a:buClr>
              <a:buFont typeface="Arial" pitchFamily="34" charset="0"/>
              <a:buChar char="•"/>
              <a:defRPr>
                <a:latin typeface="CG Times" pitchFamily="18" charset="0"/>
              </a:defRPr>
            </a:lvl4pPr>
            <a:lvl5pPr>
              <a:buClr>
                <a:srgbClr val="C00000"/>
              </a:buClr>
              <a:buFont typeface="Arial" pitchFamily="34" charset="0"/>
              <a:buChar char="•"/>
              <a:defRPr>
                <a:latin typeface="CG 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0A847-385D-4C71-9C26-6CA75B08FB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>
            <a:lvl1pPr algn="ctr" rtl="0" eaLnBrk="0" fontAlgn="base" latinLnBrk="0" hangingPunct="0">
              <a:spcBef>
                <a:spcPct val="50000"/>
              </a:spcBef>
              <a:spcAft>
                <a:spcPct val="0"/>
              </a:spcAft>
              <a:buNone/>
              <a:defRPr kumimoji="0" lang="en-US" sz="3600" b="1" kern="1200" dirty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>
                <a:latin typeface="CG Times" pitchFamily="18" charset="0"/>
              </a:defRPr>
            </a:lvl1pPr>
            <a:lvl2pPr>
              <a:defRPr sz="2400">
                <a:latin typeface="CG Times" pitchFamily="18" charset="0"/>
              </a:defRPr>
            </a:lvl2pPr>
            <a:lvl3pPr>
              <a:defRPr sz="2000">
                <a:latin typeface="CG Times" pitchFamily="18" charset="0"/>
              </a:defRPr>
            </a:lvl3pPr>
            <a:lvl4pPr>
              <a:defRPr sz="1800">
                <a:latin typeface="CG Times" pitchFamily="18" charset="0"/>
              </a:defRPr>
            </a:lvl4pPr>
            <a:lvl5pPr>
              <a:defRPr sz="1800">
                <a:latin typeface="CG 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D33DC-0155-46B6-8086-63A4D05F463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>
            <a:lvl1pPr algn="ctr" rtl="0" eaLnBrk="0" fontAlgn="base" latinLnBrk="0" hangingPunct="0">
              <a:spcBef>
                <a:spcPct val="50000"/>
              </a:spcBef>
              <a:spcAft>
                <a:spcPct val="0"/>
              </a:spcAft>
              <a:buNone/>
              <a:defRPr kumimoji="0" lang="en-US" sz="3600" b="1" kern="1200" dirty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5EC6-9517-450A-A08F-14D3AB10D9A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 rtl="0" eaLnBrk="0" fontAlgn="base" latinLnBrk="0" hangingPunct="0">
              <a:spcBef>
                <a:spcPct val="50000"/>
              </a:spcBef>
              <a:spcAft>
                <a:spcPct val="0"/>
              </a:spcAft>
              <a:buNone/>
              <a:defRPr kumimoji="0" lang="en-US" sz="3600" b="1" kern="1200" dirty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075FF-8E5D-4EF3-A8EB-4205ACC4405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nner_new_rev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35CDF-8813-4DA5-BCC6-B58701432EF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A16A8-54B9-4F66-8AA6-CBCF6AE1FD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9C958-4194-4AB5-97B5-873B13E81C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3305175" y="6116638"/>
            <a:ext cx="2803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 userDrawn="1"/>
        </p:nvSpPr>
        <p:spPr bwMode="auto">
          <a:xfrm>
            <a:off x="3305175" y="6116638"/>
            <a:ext cx="2803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" name="Picture 15" descr="banner_new_rev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 dirty="0" smtClean="0"/>
              <a:t>Click icon to add clip art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248400"/>
            <a:ext cx="3886200" cy="457200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4617B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95559-4332-4310-9B6E-A7B782156A1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94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872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612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359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752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334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638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35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A0050-2B9C-4317-9AC9-C009D6C11D9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6F53-6051-4147-82FF-0C04C3AEE9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867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734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_new_re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06979-E054-455A-823E-3462B0D2CC7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95E3C-B744-4364-8C0C-0D3B9225879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A16A8-54B9-4F66-8AA6-CBCF6AE1FD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9C958-4194-4AB5-97B5-873B13E81C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A0050-2B9C-4317-9AC9-C009D6C11D9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6F53-6051-4147-82FF-0C04C3AEE97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21F3-7EF5-4B34-AB31-E4B8FC27682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47370-12C0-46E8-A139-FE1DCF7FAF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01AB9-5065-42A5-8821-25613CD5857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9C04B-91F1-403B-AA81-566AF685B8F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8A62-6AF0-4293-84DF-3F6BEF1B779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4ED01-C7B2-42DB-BFAE-2756B55C749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F247-E588-41DA-9D90-DE164A6B676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85FD5-D2B6-4D48-A928-02936FCB76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4F634-8975-476E-B557-A4D4BC6AFA7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9CB24-FEF8-42B5-A162-CBD32B1F3BA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21F3-7EF5-4B34-AB31-E4B8FC27682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47370-12C0-46E8-A139-FE1DCF7FAFD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94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5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19BEF-7153-42A2-8E83-31230A63A0E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1B51-DC30-447D-B5CB-F475DBC3CB8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0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D9D18-5120-4E4C-A53A-EFC9BB9F9C2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BE62E-0870-42F3-ABE3-96FA9D2E8E3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04C90-3457-421B-9915-CA0EEFD4B1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37EB8-2657-46D3-B450-9B442480B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E101D-4289-4D6F-9EF5-5B97C8C7F53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E8764-96D5-4573-9B5D-3971EF1C287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01AB9-5065-42A5-8821-25613CD5857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9C04B-91F1-403B-AA81-566AF685B8F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8A62-6AF0-4293-84DF-3F6BEF1B779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4ED01-C7B2-42DB-BFAE-2756B55C749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F247-E588-41DA-9D90-DE164A6B676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85FD5-D2B6-4D48-A928-02936FCB76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4F634-8975-476E-B557-A4D4BC6AFA7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9CB24-FEF8-42B5-A162-CBD32B1F3BA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94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56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19BEF-7153-42A2-8E83-31230A63A0E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1B51-DC30-447D-B5CB-F475DBC3CB8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DA16A8-54B9-4F66-8AA6-CBCF6AE1FDCE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89C958-4194-4AB5-97B5-873B13E81C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pic>
        <p:nvPicPr>
          <p:cNvPr id="1031" name="Picture 6" descr="banner_new_rev3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3324497-77BF-48AA-9C27-FE1D37AF22B7}" type="slidenum">
              <a:rPr lang="en-US">
                <a:solidFill>
                  <a:srgbClr val="04617B">
                    <a:shade val="90000"/>
                  </a:srgbClr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1031" name="Picture 6" descr="banner_new_rev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sldNum="0" hdr="0" ftr="0" dt="0"/>
  <p:txStyles>
    <p:titleStyle>
      <a:lvl1pPr algn="ctr" rtl="0" eaLnBrk="0" fontAlgn="base" hangingPunct="0">
        <a:spcBef>
          <a:spcPct val="50000"/>
        </a:spcBef>
        <a:spcAft>
          <a:spcPct val="0"/>
        </a:spcAft>
        <a:defRPr lang="en-US" sz="3600" b="1" kern="1200" dirty="0">
          <a:solidFill>
            <a:srgbClr val="002060"/>
          </a:solidFill>
          <a:latin typeface="Georgia" pitchFamily="18" charset="0"/>
          <a:ea typeface="+mn-ea"/>
          <a:cs typeface="+mn-cs"/>
        </a:defRPr>
      </a:lvl1pPr>
      <a:lvl2pPr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2pPr>
      <a:lvl3pPr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3pPr>
      <a:lvl4pPr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4pPr>
      <a:lvl5pPr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5pPr>
      <a:lvl6pPr marL="457200"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6pPr>
      <a:lvl7pPr marL="914400"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7pPr>
      <a:lvl8pPr marL="1371600"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8pPr>
      <a:lvl9pPr marL="1828800" algn="ctr" rtl="0" eaLnBrk="0" fontAlgn="base" hangingPunct="0">
        <a:spcBef>
          <a:spcPct val="50000"/>
        </a:spcBef>
        <a:spcAft>
          <a:spcPct val="0"/>
        </a:spcAft>
        <a:defRPr sz="3600" b="1">
          <a:solidFill>
            <a:srgbClr val="002060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CG Times" pitchFamily="18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85000"/>
        <a:buFont typeface="CG Times" pitchFamily="18" charset="0"/>
        <a:buChar char="―"/>
        <a:defRPr sz="2400" kern="1200">
          <a:solidFill>
            <a:schemeClr val="tx1"/>
          </a:solidFill>
          <a:latin typeface="CG Times" pitchFamily="18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70000"/>
        <a:buFont typeface="Wingdings" pitchFamily="2" charset="2"/>
        <a:buChar char="§"/>
        <a:defRPr sz="2100" kern="1200">
          <a:solidFill>
            <a:schemeClr val="tx1"/>
          </a:solidFill>
          <a:latin typeface="CG Times" pitchFamily="18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5000"/>
        <a:buFont typeface="Arial" charset="0"/>
        <a:buChar char="•"/>
        <a:defRPr sz="2000" kern="1200">
          <a:solidFill>
            <a:schemeClr val="tx1"/>
          </a:solidFill>
          <a:latin typeface="CG Times" pitchFamily="18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65000"/>
        <a:buFont typeface="Arial" charset="0"/>
        <a:buChar char="•"/>
        <a:defRPr sz="2000" kern="1200">
          <a:solidFill>
            <a:schemeClr val="tx1"/>
          </a:solidFill>
          <a:latin typeface="CG Times" pitchFamily="18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3D0C1-460D-F24B-A43C-FCE00559A90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CFFC-8D99-BD45-846A-53CB9598E7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9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DA16A8-54B9-4F66-8AA6-CBCF6AE1FDCE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89C958-4194-4AB5-97B5-873B13E81C75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pic>
        <p:nvPicPr>
          <p:cNvPr id="1031" name="Picture 6" descr="banner_new_rev3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8499" y="326737"/>
            <a:ext cx="72231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69</a:t>
            </a:r>
            <a:r>
              <a:rPr lang="en-US" sz="3200" baseline="30000" dirty="0"/>
              <a:t>th</a:t>
            </a:r>
            <a:r>
              <a:rPr lang="en-US" sz="3200" dirty="0"/>
              <a:t> Interdepartmental Hurricane </a:t>
            </a:r>
            <a:r>
              <a:rPr lang="en-US" sz="3200" dirty="0" smtClean="0"/>
              <a:t>Conference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 smtClean="0"/>
              <a:t>March 3, 2015</a:t>
            </a:r>
            <a:endParaRPr lang="en-US" sz="3200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143000" y="1899540"/>
            <a:ext cx="6629400" cy="2306638"/>
            <a:chOff x="1066800" y="1692275"/>
            <a:chExt cx="6629400" cy="2306638"/>
          </a:xfrm>
        </p:grpSpPr>
        <p:pic>
          <p:nvPicPr>
            <p:cNvPr id="6" name="Picture 5" descr="Serviceflag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400" y="1692275"/>
              <a:ext cx="3810000" cy="23066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 descr="otter1_n56rf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5000" y="2228850"/>
              <a:ext cx="1981200" cy="12763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hi_newofficia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00" y="2209800"/>
              <a:ext cx="1981200" cy="1295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 descr="V:\Graphics\G-IV and P-3 Acft pics\noaaori9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2411196"/>
            <a:ext cx="1981200" cy="131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V:\Graphics\G-IV and P-3 Acft pics\noaa_330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2451990"/>
            <a:ext cx="2090928" cy="142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047875" y="430416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CAPT Harris B. </a:t>
            </a:r>
            <a:r>
              <a:rPr lang="en-US" sz="2400" dirty="0" smtClean="0">
                <a:solidFill>
                  <a:prstClr val="black"/>
                </a:solidFill>
              </a:rPr>
              <a:t>Halverson II, </a:t>
            </a:r>
            <a:r>
              <a:rPr lang="en-US" sz="2400" dirty="0" smtClean="0">
                <a:solidFill>
                  <a:prstClr val="black"/>
                </a:solidFill>
              </a:rPr>
              <a:t>NOAA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Commanding Officer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</a:rPr>
              <a:t>NOAA Aircraft Operations </a:t>
            </a:r>
            <a:r>
              <a:rPr lang="en-US" sz="2400" dirty="0" smtClean="0">
                <a:solidFill>
                  <a:prstClr val="black"/>
                </a:solidFill>
              </a:rPr>
              <a:t>Center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18851"/>
            <a:ext cx="63658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libri" charset="0"/>
              </a:rPr>
              <a:t>Hurricane Hours Flown</a:t>
            </a:r>
          </a:p>
          <a:p>
            <a:pPr algn="ctr"/>
            <a:r>
              <a:rPr lang="en-US" sz="2400" dirty="0" smtClean="0">
                <a:latin typeface="Calibri" charset="0"/>
              </a:rPr>
              <a:t>2008-2014</a:t>
            </a:r>
            <a:endParaRPr lang="en-US" sz="4800" dirty="0" smtClean="0">
              <a:latin typeface="Calibri" charset="0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606064"/>
              </p:ext>
            </p:extLst>
          </p:nvPr>
        </p:nvGraphicFramePr>
        <p:xfrm>
          <a:off x="1898315" y="1843506"/>
          <a:ext cx="5951621" cy="3356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78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613" y="641690"/>
            <a:ext cx="70050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STORMS FLOWN BY NOAA AIRCRAFT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7113" y="1320042"/>
            <a:ext cx="67911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ATLANTIC:			ARTHUR			P-3/G-IV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BERTHA			P-3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CRISTOBAL			P-3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EDOUARD			P-3/G-IV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GONZALO			P-3</a:t>
            </a:r>
          </a:p>
          <a:p>
            <a:endParaRPr lang="en-US" sz="2400" dirty="0"/>
          </a:p>
          <a:p>
            <a:r>
              <a:rPr lang="en-US" sz="2400" dirty="0" smtClean="0"/>
              <a:t>E. PACIFIC			ISELLE				G-IV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JULIO				G-IV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SIMON				P-3</a:t>
            </a:r>
          </a:p>
          <a:p>
            <a:endParaRPr lang="en-US" sz="2400" dirty="0"/>
          </a:p>
          <a:p>
            <a:r>
              <a:rPr lang="en-US" sz="2400" dirty="0" smtClean="0"/>
              <a:t>C. PACIFIC			ANA				G-IV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Screen Shot 2014-11-19 at 7.22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58" y="587460"/>
            <a:ext cx="7165474" cy="4519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9266" y="339683"/>
            <a:ext cx="4973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MODEL </a:t>
            </a:r>
            <a:r>
              <a:rPr lang="en-US" sz="2400" b="1" dirty="0" smtClean="0">
                <a:solidFill>
                  <a:srgbClr val="FF0000"/>
                </a:solidFill>
              </a:rPr>
              <a:t>EVALUATION </a:t>
            </a:r>
            <a:r>
              <a:rPr lang="en-US" sz="2400" b="1" dirty="0" smtClean="0">
                <a:solidFill>
                  <a:srgbClr val="FF0000"/>
                </a:solidFill>
              </a:rPr>
              <a:t>EXPERIMENT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3570" y="4635793"/>
            <a:ext cx="7125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ideal experiment consists of coordinated three-plane missions designed to observe several mechanisms responsible for modulating convective activity, hurricane structure and storm intensity change </a:t>
            </a:r>
          </a:p>
        </p:txBody>
      </p:sp>
    </p:spTree>
    <p:extLst>
      <p:ext uri="{BB962C8B-B14F-4D97-AF65-F5344CB8AC3E}">
        <p14:creationId xmlns:p14="http://schemas.microsoft.com/office/powerpoint/2010/main" val="19744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Screen Shot 2014-11-20 at 12.0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Eduardo tracks for M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4" y="13368"/>
            <a:ext cx="8756320" cy="593290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87474" y="4264526"/>
            <a:ext cx="3542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Hurricane </a:t>
            </a:r>
            <a:r>
              <a:rPr lang="en-US" sz="2800" b="1" dirty="0" err="1" smtClean="0">
                <a:solidFill>
                  <a:srgbClr val="FFFF00"/>
                </a:solidFill>
              </a:rPr>
              <a:t>Edouard</a:t>
            </a:r>
            <a:r>
              <a:rPr lang="en-US" sz="2800" b="1" dirty="0" smtClean="0">
                <a:solidFill>
                  <a:srgbClr val="FFFF00"/>
                </a:solidFill>
              </a:rPr>
              <a:t> 9/15/2014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8" y="1811867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P-3 HURRICANE OPERATIONS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MEXICO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Screen Shot 2014-10-01 at 5.02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/>
          <a:stretch/>
        </p:blipFill>
        <p:spPr>
          <a:xfrm>
            <a:off x="0" y="213918"/>
            <a:ext cx="9144000" cy="565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Screen Shot 2014-11-20 at 12.26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Simon Vis. Sat. 10: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" y="0"/>
            <a:ext cx="9142659" cy="60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Simon 1410041722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8" y="0"/>
            <a:ext cx="9148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770" y="380620"/>
            <a:ext cx="7863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  <a:latin typeface="Calibri"/>
              </a:rPr>
              <a:t>AGENDA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Current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Fleet of NOAA Aircraft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2014 Hurricane Season – A Tale of Two Oceans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FY15 Aircraft Services Flight </a:t>
            </a:r>
            <a:r>
              <a:rPr lang="en-US" sz="2400" b="1" dirty="0">
                <a:solidFill>
                  <a:prstClr val="black"/>
                </a:solidFill>
              </a:rPr>
              <a:t>Hour </a:t>
            </a:r>
            <a:r>
              <a:rPr lang="en-US" sz="2400" b="1" dirty="0" smtClean="0">
                <a:solidFill>
                  <a:prstClr val="black"/>
                </a:solidFill>
              </a:rPr>
              <a:t>Allocation 	Plan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P-3 Service Life Extension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192" y="3796940"/>
            <a:ext cx="51948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Re-winging of the P-3s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Engine Upgrade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Avionics Upgrades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2206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Simon141004eye x-sect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67" y="335102"/>
            <a:ext cx="5888567" cy="52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Nose Rada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0"/>
          <a:stretch/>
        </p:blipFill>
        <p:spPr>
          <a:xfrm>
            <a:off x="1927060" y="0"/>
            <a:ext cx="5143500" cy="59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8564" y="1957426"/>
            <a:ext cx="7014623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The Approved FY 2015 </a:t>
            </a:r>
          </a:p>
          <a:p>
            <a:pPr algn="ctr"/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NOAA Aircraft Schedule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FY14 AOC </a:t>
            </a:r>
            <a:r>
              <a:rPr lang="en-US" dirty="0" smtClean="0"/>
              <a:t>Accomplishments</a:t>
            </a:r>
            <a:endParaRPr i="1" dirty="0"/>
          </a:p>
        </p:txBody>
      </p:sp>
      <p:sp>
        <p:nvSpPr>
          <p:cNvPr id="9220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72000"/>
          </a:xfrm>
        </p:spPr>
        <p:txBody>
          <a:bodyPr/>
          <a:lstStyle/>
          <a:p>
            <a:r>
              <a:rPr lang="en-US" sz="2400" dirty="0"/>
              <a:t>Increased interagency collaboration with the installation and field testing in Costa Rica of NASA’s </a:t>
            </a:r>
            <a:r>
              <a:rPr lang="en-US" sz="2400" dirty="0" err="1"/>
              <a:t>EcoSAR</a:t>
            </a:r>
            <a:r>
              <a:rPr lang="en-US" sz="2400" dirty="0"/>
              <a:t> P-band radar on a NOAA P-3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Collaborated with the NASA HS3 and ATREX Global Hawk program, providing GH pilots and technical support in Guam, California and Wallops Island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3" name="Picture 2" descr="FY15 A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/>
          <a:stretch/>
        </p:blipFill>
        <p:spPr>
          <a:xfrm>
            <a:off x="120316" y="8541"/>
            <a:ext cx="8970211" cy="59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6464" y="459995"/>
            <a:ext cx="6525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FY15 HEAVY AIRCRAFT SCHEDULE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Screen Shot 2015-02-05 at 12.5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5"/>
          <a:stretch/>
        </p:blipFill>
        <p:spPr>
          <a:xfrm>
            <a:off x="0" y="2607733"/>
            <a:ext cx="9144000" cy="260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5113" y="2112210"/>
            <a:ext cx="184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/>
              <a:t>               </a:t>
            </a:r>
            <a:endParaRPr lang="en-US" sz="3600" dirty="0"/>
          </a:p>
        </p:txBody>
      </p:sp>
      <p:pic>
        <p:nvPicPr>
          <p:cNvPr id="2" name="Picture 1" descr="SONGNEX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81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8285" y="220137"/>
            <a:ext cx="47921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SONGNEX Operating Areas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27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085" y="1424534"/>
            <a:ext cx="5655710" cy="4477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1085" y="270935"/>
            <a:ext cx="5401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Plains Enhanced Convection At Night (PECAN)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14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38640" y="53890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963714" y="2050534"/>
            <a:ext cx="518845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P-3 Re-winging </a:t>
            </a:r>
            <a:endParaRPr lang="en-US" sz="4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and </a:t>
            </a:r>
          </a:p>
          <a:p>
            <a:pPr algn="ctr"/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Service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Life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</a:rPr>
              <a:t>Extension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WP-3D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Service Life Extension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Executive Summary</a:t>
            </a:r>
            <a:endParaRPr lang="en-US" sz="32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C3ABAF-F7EE-4D74-8321-BF9B5E780659}" type="slidenum">
              <a:rPr lang="en-US" sz="14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28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03031" y="4662488"/>
            <a:ext cx="669132" cy="376237"/>
          </a:xfrm>
          <a:custGeom>
            <a:avLst/>
            <a:gdLst>
              <a:gd name="connsiteX0" fmla="*/ 669132 w 669132"/>
              <a:gd name="connsiteY0" fmla="*/ 0 h 376237"/>
              <a:gd name="connsiteX1" fmla="*/ 650082 w 669132"/>
              <a:gd name="connsiteY1" fmla="*/ 273843 h 376237"/>
              <a:gd name="connsiteX2" fmla="*/ 180975 w 669132"/>
              <a:gd name="connsiteY2" fmla="*/ 376237 h 376237"/>
              <a:gd name="connsiteX3" fmla="*/ 0 w 669132"/>
              <a:gd name="connsiteY3" fmla="*/ 209550 h 376237"/>
              <a:gd name="connsiteX4" fmla="*/ 40482 w 669132"/>
              <a:gd name="connsiteY4" fmla="*/ 4762 h 376237"/>
              <a:gd name="connsiteX5" fmla="*/ 669132 w 669132"/>
              <a:gd name="connsiteY5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132" h="376237">
                <a:moveTo>
                  <a:pt x="669132" y="0"/>
                </a:moveTo>
                <a:lnTo>
                  <a:pt x="650082" y="273843"/>
                </a:lnTo>
                <a:lnTo>
                  <a:pt x="180975" y="376237"/>
                </a:lnTo>
                <a:lnTo>
                  <a:pt x="0" y="209550"/>
                </a:lnTo>
                <a:lnTo>
                  <a:pt x="40482" y="4762"/>
                </a:lnTo>
                <a:lnTo>
                  <a:pt x="66913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724525" y="4874419"/>
            <a:ext cx="976313" cy="390525"/>
          </a:xfrm>
          <a:custGeom>
            <a:avLst/>
            <a:gdLst>
              <a:gd name="connsiteX0" fmla="*/ 0 w 976313"/>
              <a:gd name="connsiteY0" fmla="*/ 104775 h 390525"/>
              <a:gd name="connsiteX1" fmla="*/ 0 w 976313"/>
              <a:gd name="connsiteY1" fmla="*/ 104775 h 390525"/>
              <a:gd name="connsiteX2" fmla="*/ 716756 w 976313"/>
              <a:gd name="connsiteY2" fmla="*/ 95250 h 390525"/>
              <a:gd name="connsiteX3" fmla="*/ 919163 w 976313"/>
              <a:gd name="connsiteY3" fmla="*/ 0 h 390525"/>
              <a:gd name="connsiteX4" fmla="*/ 976313 w 976313"/>
              <a:gd name="connsiteY4" fmla="*/ 40481 h 390525"/>
              <a:gd name="connsiteX5" fmla="*/ 678656 w 976313"/>
              <a:gd name="connsiteY5" fmla="*/ 390525 h 390525"/>
              <a:gd name="connsiteX6" fmla="*/ 85725 w 976313"/>
              <a:gd name="connsiteY6" fmla="*/ 381000 h 390525"/>
              <a:gd name="connsiteX7" fmla="*/ 0 w 976313"/>
              <a:gd name="connsiteY7" fmla="*/ 10477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6313" h="390525">
                <a:moveTo>
                  <a:pt x="0" y="104775"/>
                </a:moveTo>
                <a:lnTo>
                  <a:pt x="0" y="104775"/>
                </a:lnTo>
                <a:lnTo>
                  <a:pt x="716756" y="95250"/>
                </a:lnTo>
                <a:lnTo>
                  <a:pt x="919163" y="0"/>
                </a:lnTo>
                <a:lnTo>
                  <a:pt x="976313" y="40481"/>
                </a:lnTo>
                <a:lnTo>
                  <a:pt x="678656" y="390525"/>
                </a:lnTo>
                <a:lnTo>
                  <a:pt x="85725" y="381000"/>
                </a:lnTo>
                <a:lnTo>
                  <a:pt x="0" y="1047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424738" y="5029200"/>
            <a:ext cx="440531" cy="447675"/>
          </a:xfrm>
          <a:custGeom>
            <a:avLst/>
            <a:gdLst>
              <a:gd name="connsiteX0" fmla="*/ 309562 w 440531"/>
              <a:gd name="connsiteY0" fmla="*/ 0 h 447675"/>
              <a:gd name="connsiteX1" fmla="*/ 16668 w 440531"/>
              <a:gd name="connsiteY1" fmla="*/ 257175 h 447675"/>
              <a:gd name="connsiteX2" fmla="*/ 0 w 440531"/>
              <a:gd name="connsiteY2" fmla="*/ 447675 h 447675"/>
              <a:gd name="connsiteX3" fmla="*/ 440531 w 440531"/>
              <a:gd name="connsiteY3" fmla="*/ 440531 h 447675"/>
              <a:gd name="connsiteX4" fmla="*/ 309562 w 440531"/>
              <a:gd name="connsiteY4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47675">
                <a:moveTo>
                  <a:pt x="309562" y="0"/>
                </a:moveTo>
                <a:lnTo>
                  <a:pt x="16668" y="257175"/>
                </a:lnTo>
                <a:lnTo>
                  <a:pt x="0" y="447675"/>
                </a:lnTo>
                <a:lnTo>
                  <a:pt x="440531" y="440531"/>
                </a:lnTo>
                <a:lnTo>
                  <a:pt x="30956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043863" y="5062538"/>
            <a:ext cx="531018" cy="330993"/>
          </a:xfrm>
          <a:custGeom>
            <a:avLst/>
            <a:gdLst>
              <a:gd name="connsiteX0" fmla="*/ 354806 w 531018"/>
              <a:gd name="connsiteY0" fmla="*/ 0 h 330993"/>
              <a:gd name="connsiteX1" fmla="*/ 0 w 531018"/>
              <a:gd name="connsiteY1" fmla="*/ 150018 h 330993"/>
              <a:gd name="connsiteX2" fmla="*/ 45243 w 531018"/>
              <a:gd name="connsiteY2" fmla="*/ 330993 h 330993"/>
              <a:gd name="connsiteX3" fmla="*/ 528637 w 531018"/>
              <a:gd name="connsiteY3" fmla="*/ 288131 h 330993"/>
              <a:gd name="connsiteX4" fmla="*/ 531018 w 531018"/>
              <a:gd name="connsiteY4" fmla="*/ 119062 h 330993"/>
              <a:gd name="connsiteX5" fmla="*/ 354806 w 531018"/>
              <a:gd name="connsiteY5" fmla="*/ 0 h 33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018" h="330993">
                <a:moveTo>
                  <a:pt x="354806" y="0"/>
                </a:moveTo>
                <a:lnTo>
                  <a:pt x="0" y="150018"/>
                </a:lnTo>
                <a:lnTo>
                  <a:pt x="45243" y="330993"/>
                </a:lnTo>
                <a:lnTo>
                  <a:pt x="528637" y="288131"/>
                </a:lnTo>
                <a:cubicBezTo>
                  <a:pt x="529431" y="231775"/>
                  <a:pt x="530224" y="175418"/>
                  <a:pt x="531018" y="119062"/>
                </a:cubicBezTo>
                <a:lnTo>
                  <a:pt x="35480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88259" y="812800"/>
            <a:ext cx="8749553" cy="511165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$326M to NOAA to Address Sandy Mitigation Efforts ($42.3M to OMAO after sequestration)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OMAO:  Four (4) multi-year projects requiring collaboration with multiple governmental groups and commercial industry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Project Areas:</a:t>
            </a:r>
          </a:p>
          <a:p>
            <a:pPr lvl="1">
              <a:spcBef>
                <a:spcPts val="800"/>
              </a:spcBef>
            </a:pPr>
            <a:r>
              <a:rPr lang="en-US" sz="1900" dirty="0" smtClean="0"/>
              <a:t>WP-3D Re-Wing Kits</a:t>
            </a:r>
          </a:p>
          <a:p>
            <a:pPr lvl="2">
              <a:spcBef>
                <a:spcPts val="800"/>
              </a:spcBef>
            </a:pPr>
            <a:r>
              <a:rPr lang="en-US" sz="1600" dirty="0" smtClean="0"/>
              <a:t>Outer Wing</a:t>
            </a:r>
          </a:p>
          <a:p>
            <a:pPr lvl="2">
              <a:spcBef>
                <a:spcPts val="800"/>
              </a:spcBef>
            </a:pPr>
            <a:r>
              <a:rPr lang="en-US" sz="1600" dirty="0" smtClean="0"/>
              <a:t>Horizontal Stabilizer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Re-Wing Kit Installation</a:t>
            </a:r>
          </a:p>
          <a:p>
            <a:pPr lvl="1">
              <a:spcBef>
                <a:spcPts val="800"/>
              </a:spcBef>
            </a:pPr>
            <a:r>
              <a:rPr lang="en-US" sz="1900" dirty="0" smtClean="0"/>
              <a:t>T56-A-14 Engine Refresh</a:t>
            </a:r>
          </a:p>
          <a:p>
            <a:pPr lvl="2">
              <a:spcBef>
                <a:spcPts val="800"/>
              </a:spcBef>
            </a:pPr>
            <a:r>
              <a:rPr lang="en-US" sz="1600" dirty="0" smtClean="0"/>
              <a:t>Overhaul to Zero Time</a:t>
            </a:r>
          </a:p>
          <a:p>
            <a:pPr lvl="2">
              <a:spcBef>
                <a:spcPts val="800"/>
              </a:spcBef>
            </a:pPr>
            <a:r>
              <a:rPr lang="en-US" sz="1600" dirty="0" smtClean="0"/>
              <a:t>Series III Reliability Enhancements</a:t>
            </a:r>
          </a:p>
          <a:p>
            <a:pPr lvl="2">
              <a:spcBef>
                <a:spcPts val="800"/>
              </a:spcBef>
            </a:pPr>
            <a:r>
              <a:rPr lang="en-US" sz="1600" dirty="0" smtClean="0"/>
              <a:t>Series 3.5 Engine Enhancement Package</a:t>
            </a:r>
          </a:p>
          <a:p>
            <a:pPr lvl="1">
              <a:spcBef>
                <a:spcPts val="800"/>
              </a:spcBef>
            </a:pPr>
            <a:r>
              <a:rPr lang="en-US" sz="1900" dirty="0" smtClean="0"/>
              <a:t>Avionics Upgrades</a:t>
            </a:r>
          </a:p>
        </p:txBody>
      </p:sp>
      <p:pic>
        <p:nvPicPr>
          <p:cNvPr id="15" name="Picture 14" descr="p3s.jpg"/>
          <p:cNvPicPr>
            <a:picLocks noChangeAspect="1"/>
          </p:cNvPicPr>
          <p:nvPr/>
        </p:nvPicPr>
        <p:blipFill>
          <a:blip r:embed="rId3" cstate="print"/>
          <a:srcRect t="6000" b="9000"/>
          <a:stretch>
            <a:fillRect/>
          </a:stretch>
        </p:blipFill>
        <p:spPr>
          <a:xfrm>
            <a:off x="4527576" y="2375284"/>
            <a:ext cx="4410236" cy="24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3"/>
          <p:cNvSpPr>
            <a:spLocks noGrp="1"/>
          </p:cNvSpPr>
          <p:nvPr>
            <p:ph type="body" idx="4294967295"/>
          </p:nvPr>
        </p:nvSpPr>
        <p:spPr>
          <a:xfrm>
            <a:off x="134470" y="735107"/>
            <a:ext cx="8112065" cy="51905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  <a:cs typeface="ＭＳ Ｐゴシック"/>
              </a:rPr>
              <a:t>Scope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New Outer wing assemblies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New Center Wing Lower surface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New Horizontal Stabilizer 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Digital Fuel Quantity System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New EF5992 Fuel Tank Sealant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endParaRPr lang="en-US" sz="1600" dirty="0">
              <a:solidFill>
                <a:srgbClr val="0D0D0D"/>
              </a:solidFill>
              <a:ea typeface="ＭＳ Ｐゴシック"/>
            </a:endParaRPr>
          </a:p>
          <a:p>
            <a:pPr marL="0" lvl="1" indent="0">
              <a:lnSpc>
                <a:spcPct val="80000"/>
              </a:lnSpc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</a:rPr>
              <a:t>Timeline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Rewing Kit #1 Delivery January 2015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Installation on N42RF March 2015-May 2016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Rewing Kit #2 Delivery February 2016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Installation on N43RF August 2016-August 2017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endParaRPr lang="en-US" sz="1600" dirty="0">
              <a:solidFill>
                <a:srgbClr val="0D0D0D"/>
              </a:solidFill>
              <a:ea typeface="ＭＳ Ｐゴシック"/>
            </a:endParaRPr>
          </a:p>
          <a:p>
            <a:pPr marL="0" lvl="1" indent="0">
              <a:lnSpc>
                <a:spcPct val="80000"/>
              </a:lnSpc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</a:rPr>
              <a:t>Partners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NAVAIR PMA-290 (Interagency Agreement for Assisted Acquisition) for Contracting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L-3 Systems for Rewing Kit Build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Navy Fleet Readiness Center Southeast for Installation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endParaRPr lang="en-US" sz="1600" dirty="0" smtClean="0">
              <a:solidFill>
                <a:srgbClr val="0D0D0D"/>
              </a:solidFill>
              <a:ea typeface="ＭＳ Ｐゴシック"/>
            </a:endParaRPr>
          </a:p>
          <a:p>
            <a:pPr marL="0" lvl="1" indent="0">
              <a:lnSpc>
                <a:spcPct val="80000"/>
              </a:lnSpc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</a:rPr>
              <a:t>Benefits</a:t>
            </a:r>
            <a:endParaRPr lang="en-US" sz="2200" b="1" dirty="0">
              <a:solidFill>
                <a:srgbClr val="0D0D0D"/>
              </a:solidFill>
              <a:ea typeface="ＭＳ Ｐゴシック"/>
            </a:endParaRP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Additional 7,500 Flight Hours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Additional 15-20 years of Service Life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Increased operational flight time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Increased mission readiness</a:t>
            </a:r>
            <a:endParaRPr lang="en-US" sz="1600" dirty="0">
              <a:solidFill>
                <a:srgbClr val="0D0D0D"/>
              </a:solidFill>
              <a:ea typeface="ＭＳ Ｐゴシック"/>
            </a:endParaRP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Elimination of extra Special Structural Inspections (SSI)</a:t>
            </a:r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Reduce future costs of Depot Level Maintenance events</a:t>
            </a:r>
            <a:endParaRPr lang="en-US" sz="1600" dirty="0">
              <a:solidFill>
                <a:srgbClr val="0D0D0D"/>
              </a:solidFill>
              <a:ea typeface="ＭＳ Ｐゴシック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C3ABAF-F7EE-4D74-8321-BF9B5E780659}" type="slidenum">
              <a:rPr lang="en-US" sz="14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29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10" descr="M09-1105783-A010"/>
          <p:cNvPicPr>
            <a:picLocks noChangeAspect="1" noChangeArrowheads="1"/>
          </p:cNvPicPr>
          <p:nvPr/>
        </p:nvPicPr>
        <p:blipFill>
          <a:blip r:embed="rId3" cstate="print"/>
          <a:srcRect t="18008" r="35330" b="15996"/>
          <a:stretch>
            <a:fillRect/>
          </a:stretch>
        </p:blipFill>
        <p:spPr bwMode="auto">
          <a:xfrm>
            <a:off x="4885765" y="588682"/>
            <a:ext cx="4287020" cy="328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"/>
          <p:cNvSpPr/>
          <p:nvPr/>
        </p:nvSpPr>
        <p:spPr>
          <a:xfrm>
            <a:off x="7424738" y="5029200"/>
            <a:ext cx="440531" cy="447675"/>
          </a:xfrm>
          <a:custGeom>
            <a:avLst/>
            <a:gdLst>
              <a:gd name="connsiteX0" fmla="*/ 309562 w 440531"/>
              <a:gd name="connsiteY0" fmla="*/ 0 h 447675"/>
              <a:gd name="connsiteX1" fmla="*/ 16668 w 440531"/>
              <a:gd name="connsiteY1" fmla="*/ 257175 h 447675"/>
              <a:gd name="connsiteX2" fmla="*/ 0 w 440531"/>
              <a:gd name="connsiteY2" fmla="*/ 447675 h 447675"/>
              <a:gd name="connsiteX3" fmla="*/ 440531 w 440531"/>
              <a:gd name="connsiteY3" fmla="*/ 440531 h 447675"/>
              <a:gd name="connsiteX4" fmla="*/ 309562 w 440531"/>
              <a:gd name="connsiteY4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47675">
                <a:moveTo>
                  <a:pt x="309562" y="0"/>
                </a:moveTo>
                <a:lnTo>
                  <a:pt x="16668" y="257175"/>
                </a:lnTo>
                <a:lnTo>
                  <a:pt x="0" y="447675"/>
                </a:lnTo>
                <a:lnTo>
                  <a:pt x="440531" y="440531"/>
                </a:lnTo>
                <a:lnTo>
                  <a:pt x="30956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043863" y="5062538"/>
            <a:ext cx="531018" cy="330993"/>
          </a:xfrm>
          <a:custGeom>
            <a:avLst/>
            <a:gdLst>
              <a:gd name="connsiteX0" fmla="*/ 354806 w 531018"/>
              <a:gd name="connsiteY0" fmla="*/ 0 h 330993"/>
              <a:gd name="connsiteX1" fmla="*/ 0 w 531018"/>
              <a:gd name="connsiteY1" fmla="*/ 150018 h 330993"/>
              <a:gd name="connsiteX2" fmla="*/ 45243 w 531018"/>
              <a:gd name="connsiteY2" fmla="*/ 330993 h 330993"/>
              <a:gd name="connsiteX3" fmla="*/ 528637 w 531018"/>
              <a:gd name="connsiteY3" fmla="*/ 288131 h 330993"/>
              <a:gd name="connsiteX4" fmla="*/ 531018 w 531018"/>
              <a:gd name="connsiteY4" fmla="*/ 119062 h 330993"/>
              <a:gd name="connsiteX5" fmla="*/ 354806 w 531018"/>
              <a:gd name="connsiteY5" fmla="*/ 0 h 33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018" h="330993">
                <a:moveTo>
                  <a:pt x="354806" y="0"/>
                </a:moveTo>
                <a:lnTo>
                  <a:pt x="0" y="150018"/>
                </a:lnTo>
                <a:lnTo>
                  <a:pt x="45243" y="330993"/>
                </a:lnTo>
                <a:lnTo>
                  <a:pt x="528637" y="288131"/>
                </a:lnTo>
                <a:cubicBezTo>
                  <a:pt x="529431" y="231775"/>
                  <a:pt x="530224" y="175418"/>
                  <a:pt x="531018" y="119062"/>
                </a:cubicBezTo>
                <a:lnTo>
                  <a:pt x="35480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WP-3D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Service Life Extension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Rewing Kits</a:t>
            </a:r>
            <a:endParaRPr lang="en-US" sz="32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638127" y="1397000"/>
            <a:ext cx="304800" cy="304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18274677" lon="18781239" rev="2072672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790527" y="1292226"/>
            <a:ext cx="304800" cy="2571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90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Block Arc 15"/>
          <p:cNvSpPr/>
          <p:nvPr/>
        </p:nvSpPr>
        <p:spPr>
          <a:xfrm>
            <a:off x="6869732" y="2777067"/>
            <a:ext cx="152400" cy="76200"/>
          </a:xfrm>
          <a:prstGeom prst="blockArc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1800003" lon="21299981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Block Arc 16"/>
          <p:cNvSpPr/>
          <p:nvPr/>
        </p:nvSpPr>
        <p:spPr>
          <a:xfrm>
            <a:off x="5825067" y="2093384"/>
            <a:ext cx="152400" cy="76200"/>
          </a:xfrm>
          <a:prstGeom prst="blockArc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1800003" lon="21299981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67" y="3774079"/>
            <a:ext cx="2862470" cy="215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4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 The Flee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C3ABAF-F7EE-4D74-8321-BF9B5E780659}" type="slidenum">
              <a:rPr lang="en-US" sz="14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30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400" t="28000" r="18600" b="37600"/>
          <a:stretch>
            <a:fillRect/>
          </a:stretch>
        </p:blipFill>
        <p:spPr bwMode="auto">
          <a:xfrm>
            <a:off x="3703677" y="3711389"/>
            <a:ext cx="5440323" cy="21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/>
          </p:cNvSpPr>
          <p:nvPr/>
        </p:nvSpPr>
        <p:spPr bwMode="auto">
          <a:xfrm>
            <a:off x="179294" y="713954"/>
            <a:ext cx="8437300" cy="51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80000"/>
              </a:lnSpc>
              <a:buFont typeface="Arial" charset="0"/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  <a:cs typeface="ＭＳ Ｐゴシック"/>
              </a:rPr>
              <a:t>Scope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Completely overhauled “zero time” engines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Series III Reliability Enhancements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Series 3.5 Enhancement Package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endParaRPr lang="en-US" sz="1600" dirty="0">
              <a:solidFill>
                <a:srgbClr val="0D0D0D"/>
              </a:solidFill>
              <a:ea typeface="ＭＳ Ｐゴシック"/>
            </a:endParaRPr>
          </a:p>
          <a:p>
            <a:pPr marL="0" lvl="1" indent="0" defTabSz="914400">
              <a:lnSpc>
                <a:spcPct val="80000"/>
              </a:lnSpc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</a:rPr>
              <a:t>Timeline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ea typeface="ＭＳ Ｐゴシック"/>
              </a:rPr>
              <a:t>Overhauled and Upgraded Test Engine – February 2014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ea typeface="ＭＳ Ｐゴシック"/>
              </a:rPr>
              <a:t>Test Program Instrumentation – March 2014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ea typeface="ＭＳ Ｐゴシック"/>
              </a:rPr>
              <a:t>Ground Testing – April 2014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ea typeface="ＭＳ Ｐゴシック"/>
              </a:rPr>
              <a:t>Flight Testing – April/May 2014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ea typeface="ＭＳ Ｐゴシック"/>
              </a:rPr>
              <a:t>Airworthiness Determination – November 2014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Overhaul, upgrade and install on N43RF complete – </a:t>
            </a: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May </a:t>
            </a: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2015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Overhaul, upgrade and install on N42RF complete – October 2015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endParaRPr lang="en-US" sz="1600" dirty="0" smtClean="0">
              <a:solidFill>
                <a:srgbClr val="0D0D0D"/>
              </a:solidFill>
              <a:ea typeface="ＭＳ Ｐゴシック"/>
            </a:endParaRPr>
          </a:p>
          <a:p>
            <a:pPr marL="0" lvl="1" indent="0" defTabSz="914400">
              <a:lnSpc>
                <a:spcPct val="80000"/>
              </a:lnSpc>
              <a:buFont typeface="Arial" charset="0"/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</a:rPr>
              <a:t>Partners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Rolls-Royce (Engine OEM)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Lockheed Martin (Aircraft OEM)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Segers Aero (Engine Overhauls)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USAF Test Squadron (Technical Support)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NAVAIR (Technical Support and Flight Support)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endParaRPr lang="en-US" sz="1600" dirty="0" smtClean="0">
              <a:solidFill>
                <a:srgbClr val="0D0D0D"/>
              </a:solidFill>
              <a:ea typeface="ＭＳ Ｐゴシック"/>
            </a:endParaRPr>
          </a:p>
          <a:p>
            <a:pPr marL="0" lvl="1" indent="0" defTabSz="914400">
              <a:lnSpc>
                <a:spcPct val="80000"/>
              </a:lnSpc>
              <a:buFont typeface="Arial" charset="0"/>
              <a:buNone/>
            </a:pPr>
            <a:r>
              <a:rPr lang="en-US" sz="2200" b="1" dirty="0" smtClean="0">
                <a:solidFill>
                  <a:srgbClr val="0D0D0D"/>
                </a:solidFill>
                <a:ea typeface="ＭＳ Ｐゴシック"/>
              </a:rPr>
              <a:t>Benefits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10% Increase in Fuel Efficiency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10% Increase in Operational Flight Time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20% Reduction in Maintenance Costs</a:t>
            </a:r>
          </a:p>
          <a:p>
            <a:pPr marL="342900" lvl="1" indent="-342900" defTabSz="914400">
              <a:lnSpc>
                <a:spcPct val="8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0D0D0D"/>
                </a:solidFill>
                <a:ea typeface="ＭＳ Ｐゴシック"/>
              </a:rPr>
              <a:t>NOAA leading the P-3 community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1" y="0"/>
            <a:ext cx="91440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WP-3D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Service Life Extension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Engine Upgrade</a:t>
            </a:r>
            <a:endParaRPr lang="en-US" sz="32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160" y="1176866"/>
            <a:ext cx="1849679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31" y="713954"/>
            <a:ext cx="3345269" cy="251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6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C3ABAF-F7EE-4D74-8321-BF9B5E780659}" type="slidenum">
              <a:rPr lang="en-US" sz="14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31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03031" y="4662488"/>
            <a:ext cx="669132" cy="376237"/>
          </a:xfrm>
          <a:custGeom>
            <a:avLst/>
            <a:gdLst>
              <a:gd name="connsiteX0" fmla="*/ 669132 w 669132"/>
              <a:gd name="connsiteY0" fmla="*/ 0 h 376237"/>
              <a:gd name="connsiteX1" fmla="*/ 650082 w 669132"/>
              <a:gd name="connsiteY1" fmla="*/ 273843 h 376237"/>
              <a:gd name="connsiteX2" fmla="*/ 180975 w 669132"/>
              <a:gd name="connsiteY2" fmla="*/ 376237 h 376237"/>
              <a:gd name="connsiteX3" fmla="*/ 0 w 669132"/>
              <a:gd name="connsiteY3" fmla="*/ 209550 h 376237"/>
              <a:gd name="connsiteX4" fmla="*/ 40482 w 669132"/>
              <a:gd name="connsiteY4" fmla="*/ 4762 h 376237"/>
              <a:gd name="connsiteX5" fmla="*/ 669132 w 669132"/>
              <a:gd name="connsiteY5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132" h="376237">
                <a:moveTo>
                  <a:pt x="669132" y="0"/>
                </a:moveTo>
                <a:lnTo>
                  <a:pt x="650082" y="273843"/>
                </a:lnTo>
                <a:lnTo>
                  <a:pt x="180975" y="376237"/>
                </a:lnTo>
                <a:lnTo>
                  <a:pt x="0" y="209550"/>
                </a:lnTo>
                <a:lnTo>
                  <a:pt x="40482" y="4762"/>
                </a:lnTo>
                <a:lnTo>
                  <a:pt x="66913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724525" y="4874419"/>
            <a:ext cx="976313" cy="390525"/>
          </a:xfrm>
          <a:custGeom>
            <a:avLst/>
            <a:gdLst>
              <a:gd name="connsiteX0" fmla="*/ 0 w 976313"/>
              <a:gd name="connsiteY0" fmla="*/ 104775 h 390525"/>
              <a:gd name="connsiteX1" fmla="*/ 0 w 976313"/>
              <a:gd name="connsiteY1" fmla="*/ 104775 h 390525"/>
              <a:gd name="connsiteX2" fmla="*/ 716756 w 976313"/>
              <a:gd name="connsiteY2" fmla="*/ 95250 h 390525"/>
              <a:gd name="connsiteX3" fmla="*/ 919163 w 976313"/>
              <a:gd name="connsiteY3" fmla="*/ 0 h 390525"/>
              <a:gd name="connsiteX4" fmla="*/ 976313 w 976313"/>
              <a:gd name="connsiteY4" fmla="*/ 40481 h 390525"/>
              <a:gd name="connsiteX5" fmla="*/ 678656 w 976313"/>
              <a:gd name="connsiteY5" fmla="*/ 390525 h 390525"/>
              <a:gd name="connsiteX6" fmla="*/ 85725 w 976313"/>
              <a:gd name="connsiteY6" fmla="*/ 381000 h 390525"/>
              <a:gd name="connsiteX7" fmla="*/ 0 w 976313"/>
              <a:gd name="connsiteY7" fmla="*/ 10477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6313" h="390525">
                <a:moveTo>
                  <a:pt x="0" y="104775"/>
                </a:moveTo>
                <a:lnTo>
                  <a:pt x="0" y="104775"/>
                </a:lnTo>
                <a:lnTo>
                  <a:pt x="716756" y="95250"/>
                </a:lnTo>
                <a:lnTo>
                  <a:pt x="919163" y="0"/>
                </a:lnTo>
                <a:lnTo>
                  <a:pt x="976313" y="40481"/>
                </a:lnTo>
                <a:lnTo>
                  <a:pt x="678656" y="390525"/>
                </a:lnTo>
                <a:lnTo>
                  <a:pt x="85725" y="381000"/>
                </a:lnTo>
                <a:lnTo>
                  <a:pt x="0" y="1047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424738" y="5029200"/>
            <a:ext cx="440531" cy="447675"/>
          </a:xfrm>
          <a:custGeom>
            <a:avLst/>
            <a:gdLst>
              <a:gd name="connsiteX0" fmla="*/ 309562 w 440531"/>
              <a:gd name="connsiteY0" fmla="*/ 0 h 447675"/>
              <a:gd name="connsiteX1" fmla="*/ 16668 w 440531"/>
              <a:gd name="connsiteY1" fmla="*/ 257175 h 447675"/>
              <a:gd name="connsiteX2" fmla="*/ 0 w 440531"/>
              <a:gd name="connsiteY2" fmla="*/ 447675 h 447675"/>
              <a:gd name="connsiteX3" fmla="*/ 440531 w 440531"/>
              <a:gd name="connsiteY3" fmla="*/ 440531 h 447675"/>
              <a:gd name="connsiteX4" fmla="*/ 309562 w 440531"/>
              <a:gd name="connsiteY4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531" h="447675">
                <a:moveTo>
                  <a:pt x="309562" y="0"/>
                </a:moveTo>
                <a:lnTo>
                  <a:pt x="16668" y="257175"/>
                </a:lnTo>
                <a:lnTo>
                  <a:pt x="0" y="447675"/>
                </a:lnTo>
                <a:lnTo>
                  <a:pt x="440531" y="440531"/>
                </a:lnTo>
                <a:lnTo>
                  <a:pt x="30956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043863" y="5062538"/>
            <a:ext cx="531018" cy="330993"/>
          </a:xfrm>
          <a:custGeom>
            <a:avLst/>
            <a:gdLst>
              <a:gd name="connsiteX0" fmla="*/ 354806 w 531018"/>
              <a:gd name="connsiteY0" fmla="*/ 0 h 330993"/>
              <a:gd name="connsiteX1" fmla="*/ 0 w 531018"/>
              <a:gd name="connsiteY1" fmla="*/ 150018 h 330993"/>
              <a:gd name="connsiteX2" fmla="*/ 45243 w 531018"/>
              <a:gd name="connsiteY2" fmla="*/ 330993 h 330993"/>
              <a:gd name="connsiteX3" fmla="*/ 528637 w 531018"/>
              <a:gd name="connsiteY3" fmla="*/ 288131 h 330993"/>
              <a:gd name="connsiteX4" fmla="*/ 531018 w 531018"/>
              <a:gd name="connsiteY4" fmla="*/ 119062 h 330993"/>
              <a:gd name="connsiteX5" fmla="*/ 354806 w 531018"/>
              <a:gd name="connsiteY5" fmla="*/ 0 h 33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018" h="330993">
                <a:moveTo>
                  <a:pt x="354806" y="0"/>
                </a:moveTo>
                <a:lnTo>
                  <a:pt x="0" y="150018"/>
                </a:lnTo>
                <a:lnTo>
                  <a:pt x="45243" y="330993"/>
                </a:lnTo>
                <a:lnTo>
                  <a:pt x="528637" y="288131"/>
                </a:lnTo>
                <a:cubicBezTo>
                  <a:pt x="529431" y="231775"/>
                  <a:pt x="530224" y="175418"/>
                  <a:pt x="531018" y="119062"/>
                </a:cubicBezTo>
                <a:lnTo>
                  <a:pt x="35480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754"/>
            <a:ext cx="91440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WP-3D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Service Life Extension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–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Avionics Upgrades</a:t>
            </a:r>
            <a:endParaRPr lang="en-US" sz="32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35472" y="575733"/>
            <a:ext cx="7073900" cy="542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Communication Systems Replacement/Upgrade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Digital HF Radios - N43RF	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1400" kern="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nd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Channel High-Speed SATCOM 	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Intercommunication System Upgrades 		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	</a:t>
            </a:r>
          </a:p>
          <a:p>
            <a:pPr marL="342900" lvl="1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endParaRPr lang="en-US" sz="12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1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Avionics Infrastructure Replacement/Upgrade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Scientific Power Distribution Upgrades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Wing Pylon Upgrades		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Systems Rack Redesign and Fabrication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Floor Load Enhancements  			</a:t>
            </a:r>
          </a:p>
          <a:p>
            <a:pPr marL="342900" lvl="1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endParaRPr lang="en-US" sz="12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1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Flight Instrument and Display Replacement/Upgrade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Instrument and Flight Display Refresh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Autopilot Replacement/Enhancement	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Flight Data Recorders		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Nose Radar Replacement			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Wing Life Monitoring System			</a:t>
            </a:r>
          </a:p>
          <a:p>
            <a:pPr marL="342900" lvl="1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endParaRPr lang="en-US" sz="1400" kern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lvl="1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Scientific Radar Replacement/Upgrade</a:t>
            </a:r>
          </a:p>
          <a:p>
            <a:pPr marL="742950" lvl="2" indent="-342900" defTabSz="914400">
              <a:spcAft>
                <a:spcPts val="300"/>
              </a:spcAft>
              <a:buClr>
                <a:srgbClr val="1F497D"/>
              </a:buClr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Tail Doppler Radar (TDR) Upgrades			</a:t>
            </a:r>
            <a:endParaRPr lang="en-US" sz="1400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027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8935" y="2290010"/>
            <a:ext cx="4359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QUESTIONS 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?       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68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835" y="111169"/>
            <a:ext cx="5408220" cy="48706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Light Aircraft Fleet</a:t>
            </a:r>
            <a:endParaRPr lang="en-US" sz="3200" b="1" dirty="0"/>
          </a:p>
        </p:txBody>
      </p:sp>
      <p:pic>
        <p:nvPicPr>
          <p:cNvPr id="4" name="Picture 3" descr="N45RF New Pa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" y="1738880"/>
            <a:ext cx="2025095" cy="2711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6681" y="618429"/>
            <a:ext cx="4601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(4)  DHC-6-300 Twin Otters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(1)  AC-695A Turbo Commander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(1)  BE-350CER King Air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Raw 1 - NOAA Fl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" y="3977860"/>
            <a:ext cx="4050189" cy="2682593"/>
          </a:xfrm>
          <a:prstGeom prst="rect">
            <a:avLst/>
          </a:prstGeom>
        </p:spPr>
      </p:pic>
      <p:pic>
        <p:nvPicPr>
          <p:cNvPr id="8" name="Picture 7" descr="_MG_56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90" y="3856367"/>
            <a:ext cx="4206130" cy="2804086"/>
          </a:xfrm>
          <a:prstGeom prst="rect">
            <a:avLst/>
          </a:prstGeom>
        </p:spPr>
      </p:pic>
      <p:pic>
        <p:nvPicPr>
          <p:cNvPr id="5" name="Picture 4" descr="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" y="506310"/>
            <a:ext cx="3126479" cy="1601225"/>
          </a:xfrm>
          <a:prstGeom prst="rect">
            <a:avLst/>
          </a:prstGeom>
        </p:spPr>
      </p:pic>
      <p:pic>
        <p:nvPicPr>
          <p:cNvPr id="9" name="Picture 8" descr="6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36" y="2036022"/>
            <a:ext cx="3015464" cy="1820345"/>
          </a:xfrm>
          <a:prstGeom prst="rect">
            <a:avLst/>
          </a:prstGeom>
        </p:spPr>
      </p:pic>
      <p:pic>
        <p:nvPicPr>
          <p:cNvPr id="3" name="Picture 2" descr="_97I176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96" y="2036022"/>
            <a:ext cx="3709823" cy="24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8" y="1811867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The 2014 Hurricane Season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A Tale of Two Oceans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2014 Hurr Trks At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5" y="-26736"/>
            <a:ext cx="7761051" cy="60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5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324" y="459995"/>
            <a:ext cx="6365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2014 Hurr. Trks. Pacif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92"/>
            <a:ext cx="9144000" cy="55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11E"/>
                </a:solidFill>
                <a:latin typeface="Arial" charset="0"/>
                <a:ea typeface="ＭＳ Ｐゴシック" charset="0"/>
              </a:defRPr>
            </a:lvl9pPr>
          </a:lstStyle>
          <a:p>
            <a:fld id="{0063D0BF-3DDE-6B4D-B24C-DA2C498472BC}" type="slidenum">
              <a:rPr lang="en-US" sz="1200" b="0">
                <a:solidFill>
                  <a:srgbClr val="898989"/>
                </a:solidFill>
              </a:rPr>
              <a:pPr/>
              <a:t>8</a:t>
            </a:fld>
            <a:endParaRPr lang="en-US" sz="1200" b="0">
              <a:solidFill>
                <a:srgbClr val="898989"/>
              </a:solidFill>
            </a:endParaRPr>
          </a:p>
        </p:txBody>
      </p:sp>
      <p:sp>
        <p:nvSpPr>
          <p:cNvPr id="30722" name="Title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0" dirty="0">
                <a:solidFill>
                  <a:schemeClr val="tx1"/>
                </a:solidFill>
                <a:latin typeface="Calibri" charset="0"/>
              </a:rPr>
              <a:t>Hurricane Hours Flown</a:t>
            </a:r>
          </a:p>
          <a:p>
            <a:pPr algn="ctr"/>
            <a:r>
              <a:rPr lang="en-US" sz="2800" b="0" smtClean="0">
                <a:solidFill>
                  <a:schemeClr val="tx1"/>
                </a:solidFill>
                <a:latin typeface="Calibri" charset="0"/>
              </a:rPr>
              <a:t>2008</a:t>
            </a:r>
            <a:r>
              <a:rPr lang="en-US" sz="2800" b="0" dirty="0" smtClean="0">
                <a:solidFill>
                  <a:schemeClr val="tx1"/>
                </a:solidFill>
                <a:latin typeface="Calibri" charset="0"/>
              </a:rPr>
              <a:t>-2013</a:t>
            </a:r>
            <a:endParaRPr lang="en-US" sz="2800" b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10" name="Picture 7" descr="banner_new_re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4713"/>
            <a:ext cx="9144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236043"/>
              </p:ext>
            </p:extLst>
          </p:nvPr>
        </p:nvGraphicFramePr>
        <p:xfrm>
          <a:off x="1665110" y="1665111"/>
          <a:ext cx="6500989" cy="381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490471"/>
              </p:ext>
            </p:extLst>
          </p:nvPr>
        </p:nvGraphicFramePr>
        <p:xfrm>
          <a:off x="1665110" y="1665111"/>
          <a:ext cx="6208890" cy="381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388" y="85691"/>
            <a:ext cx="63658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2014 HURRICANE SEASON</a:t>
            </a:r>
          </a:p>
          <a:p>
            <a:pPr algn="ctr"/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1324" y="1724550"/>
            <a:ext cx="609583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P-3						299.5 Hrs.</a:t>
            </a:r>
          </a:p>
          <a:p>
            <a:endParaRPr lang="en-US" sz="4400" dirty="0"/>
          </a:p>
          <a:p>
            <a:r>
              <a:rPr lang="en-US" sz="4400" dirty="0" smtClean="0"/>
              <a:t>G-IV					160.1 Hrs.</a:t>
            </a:r>
          </a:p>
          <a:p>
            <a:endParaRPr lang="en-US" sz="4400" dirty="0"/>
          </a:p>
          <a:p>
            <a:r>
              <a:rPr lang="en-US" sz="4400" b="1" dirty="0" smtClean="0">
                <a:solidFill>
                  <a:srgbClr val="FF0000"/>
                </a:solidFill>
              </a:rPr>
              <a:t>Total					459.6 </a:t>
            </a:r>
            <a:r>
              <a:rPr lang="en-US" sz="4400" b="1" dirty="0" err="1" smtClean="0">
                <a:solidFill>
                  <a:srgbClr val="FF0000"/>
                </a:solidFill>
              </a:rPr>
              <a:t>Hrs</a:t>
            </a:r>
            <a:r>
              <a:rPr lang="en-US" sz="4400" dirty="0" smtClean="0"/>
              <a:t>		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13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MAO_ppt_template.0119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MA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MAO_ppt_template.0119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51206</TotalTime>
  <Words>697</Words>
  <Application>Microsoft Office PowerPoint</Application>
  <PresentationFormat>On-screen Show (4:3)</PresentationFormat>
  <Paragraphs>209</Paragraphs>
  <Slides>32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OMAO_ppt_template.011910</vt:lpstr>
      <vt:lpstr>OMAO</vt:lpstr>
      <vt:lpstr>1_Office Theme</vt:lpstr>
      <vt:lpstr>2_OMAO_ppt_template.011910</vt:lpstr>
      <vt:lpstr>PowerPoint Presentation</vt:lpstr>
      <vt:lpstr>PowerPoint Presentation</vt:lpstr>
      <vt:lpstr>PowerPoint Presentation</vt:lpstr>
      <vt:lpstr>Light Aircraft Fleet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FY14 AOC Accomplishments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 AOC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McFadden</dc:creator>
  <cp:lastModifiedBy>harris.halverson</cp:lastModifiedBy>
  <cp:revision>95</cp:revision>
  <cp:lastPrinted>2015-02-11T20:59:11Z</cp:lastPrinted>
  <dcterms:created xsi:type="dcterms:W3CDTF">2014-02-14T15:30:18Z</dcterms:created>
  <dcterms:modified xsi:type="dcterms:W3CDTF">2015-02-26T16:17:57Z</dcterms:modified>
</cp:coreProperties>
</file>